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5" r:id="rId4"/>
    <p:sldId id="259" r:id="rId5"/>
    <p:sldId id="267" r:id="rId6"/>
    <p:sldId id="269" r:id="rId7"/>
    <p:sldId id="276" r:id="rId8"/>
    <p:sldId id="270" r:id="rId9"/>
    <p:sldId id="272" r:id="rId10"/>
    <p:sldId id="273" r:id="rId11"/>
    <p:sldId id="274" r:id="rId12"/>
  </p:sldIdLst>
  <p:sldSz cx="12192000" cy="6858000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eja Akkerman" initials="TA" lastIdx="2" clrIdx="0">
    <p:extLst>
      <p:ext uri="{19B8F6BF-5375-455C-9EA6-DF929625EA0E}">
        <p15:presenceInfo xmlns:p15="http://schemas.microsoft.com/office/powerpoint/2012/main" userId="S::takkerman@aquathermie.nl::ace954e4-ceee-47e6-b102-c2176ab9350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3935-14CB-453C-8ACA-349DAFEE056B}" type="datetimeFigureOut">
              <a:rPr lang="nl-NL" smtClean="0"/>
              <a:t>2-7-2019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AE8B-02C7-41B5-8E27-DB10335CA1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9245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3935-14CB-453C-8ACA-349DAFEE056B}" type="datetimeFigureOut">
              <a:rPr lang="nl-NL" smtClean="0"/>
              <a:t>2-7-2019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AE8B-02C7-41B5-8E27-DB10335CA1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067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3935-14CB-453C-8ACA-349DAFEE056B}" type="datetimeFigureOut">
              <a:rPr lang="nl-NL" smtClean="0"/>
              <a:t>2-7-2019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AE8B-02C7-41B5-8E27-DB10335CA1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2555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3935-14CB-453C-8ACA-349DAFEE056B}" type="datetimeFigureOut">
              <a:rPr lang="nl-NL" smtClean="0"/>
              <a:t>2-7-2019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AE8B-02C7-41B5-8E27-DB10335CA1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4499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3935-14CB-453C-8ACA-349DAFEE056B}" type="datetimeFigureOut">
              <a:rPr lang="nl-NL" smtClean="0"/>
              <a:t>2-7-2019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AE8B-02C7-41B5-8E27-DB10335CA1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484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3935-14CB-453C-8ACA-349DAFEE056B}" type="datetimeFigureOut">
              <a:rPr lang="nl-NL" smtClean="0"/>
              <a:t>2-7-2019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AE8B-02C7-41B5-8E27-DB10335CA1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454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3935-14CB-453C-8ACA-349DAFEE056B}" type="datetimeFigureOut">
              <a:rPr lang="nl-NL" smtClean="0"/>
              <a:t>2-7-2019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AE8B-02C7-41B5-8E27-DB10335CA1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414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3935-14CB-453C-8ACA-349DAFEE056B}" type="datetimeFigureOut">
              <a:rPr lang="nl-NL" smtClean="0"/>
              <a:t>2-7-2019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AE8B-02C7-41B5-8E27-DB10335CA1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6719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3935-14CB-453C-8ACA-349DAFEE056B}" type="datetimeFigureOut">
              <a:rPr lang="nl-NL" smtClean="0"/>
              <a:t>2-7-2019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AE8B-02C7-41B5-8E27-DB10335CA1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8163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3935-14CB-453C-8ACA-349DAFEE056B}" type="datetimeFigureOut">
              <a:rPr lang="nl-NL" smtClean="0"/>
              <a:t>2-7-2019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AE8B-02C7-41B5-8E27-DB10335CA1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140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3935-14CB-453C-8ACA-349DAFEE056B}" type="datetimeFigureOut">
              <a:rPr lang="nl-NL" smtClean="0"/>
              <a:t>2-7-2019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AE8B-02C7-41B5-8E27-DB10335CA1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132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F3935-14CB-453C-8ACA-349DAFEE056B}" type="datetimeFigureOut">
              <a:rPr lang="nl-NL" smtClean="0"/>
              <a:t>2-7-2019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EAE8B-02C7-41B5-8E27-DB10335CA1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77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eroelofs@aquathermie.n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82443" y="1528294"/>
            <a:ext cx="10503244" cy="2005117"/>
          </a:xfrm>
        </p:spPr>
        <p:txBody>
          <a:bodyPr>
            <a:noAutofit/>
          </a:bodyPr>
          <a:lstStyle/>
          <a:p>
            <a:br>
              <a:rPr lang="nl-NL" sz="4800" dirty="0"/>
            </a:br>
            <a:r>
              <a:rPr lang="nl-NL" sz="4800" dirty="0"/>
              <a:t>Community of Practice Aquathermie</a:t>
            </a:r>
            <a:br>
              <a:rPr lang="nl-NL" sz="4800" dirty="0"/>
            </a:br>
            <a:r>
              <a:rPr lang="nl-NL" sz="2800" i="1" dirty="0"/>
              <a:t>Stand van zaken Green Deal en ophalen behoeften/ideeën COP.</a:t>
            </a:r>
            <a:br>
              <a:rPr lang="nl-NL" sz="2800" dirty="0"/>
            </a:br>
            <a:r>
              <a:rPr lang="nl-NL" sz="2400" dirty="0"/>
              <a:t>02 juli 2019</a:t>
            </a:r>
            <a:endParaRPr lang="nl-NL" sz="2000" dirty="0">
              <a:latin typeface="+mn-lt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971292"/>
            <a:ext cx="9144000" cy="899421"/>
          </a:xfrm>
        </p:spPr>
        <p:txBody>
          <a:bodyPr>
            <a:normAutofit/>
          </a:bodyPr>
          <a:lstStyle/>
          <a:p>
            <a:br>
              <a:rPr lang="nl-NL" sz="1800" dirty="0"/>
            </a:br>
            <a:r>
              <a:rPr lang="nl-NL" sz="1800" dirty="0"/>
              <a:t>Edith Roelofs-Schellings, Verbinder Praktijk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84AC719-D4F8-44A8-9C5D-64952A915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69" y="369071"/>
            <a:ext cx="3050853" cy="82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75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37648" y="1418214"/>
            <a:ext cx="10515600" cy="624777"/>
          </a:xfrm>
        </p:spPr>
        <p:txBody>
          <a:bodyPr>
            <a:normAutofit fontScale="90000"/>
          </a:bodyPr>
          <a:lstStyle/>
          <a:p>
            <a:pPr marL="804863" indent="-804863">
              <a:tabLst>
                <a:tab pos="536575" algn="l"/>
              </a:tabLst>
            </a:pPr>
            <a:r>
              <a:rPr lang="nl-NL" b="1" dirty="0">
                <a:latin typeface="+mn-lt"/>
              </a:rPr>
              <a:t>Vragen, suggesties, zelf iets initiëren?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A207A2E-61E6-41FF-AE16-FE0CB22648FB}"/>
              </a:ext>
            </a:extLst>
          </p:cNvPr>
          <p:cNvSpPr txBox="1"/>
          <p:nvPr/>
        </p:nvSpPr>
        <p:spPr>
          <a:xfrm>
            <a:off x="1074032" y="2042991"/>
            <a:ext cx="1057921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hlinkClick r:id="rId2"/>
            </a:endParaRPr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r>
              <a:rPr lang="nl-NL" sz="3200" dirty="0"/>
              <a:t>Edith Roelofs-Schellings</a:t>
            </a:r>
          </a:p>
          <a:p>
            <a:r>
              <a:rPr lang="nl-NL" sz="3200" dirty="0">
                <a:hlinkClick r:id="rId2"/>
              </a:rPr>
              <a:t>eroelofs@aquathermie.nl</a:t>
            </a:r>
            <a:r>
              <a:rPr lang="nl-NL" sz="3200" dirty="0"/>
              <a:t> </a:t>
            </a:r>
          </a:p>
          <a:p>
            <a:r>
              <a:rPr lang="nl-NL" sz="3200" dirty="0"/>
              <a:t>06 12 95 88 60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34FB3AF-15CA-45E3-9412-DFBF5D042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69" y="369071"/>
            <a:ext cx="3050853" cy="82129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B65EED0-6A2A-4A53-A1C7-1340AC0013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179" y="2270838"/>
            <a:ext cx="4046764" cy="404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6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37648" y="1418214"/>
            <a:ext cx="10515600" cy="624777"/>
          </a:xfrm>
        </p:spPr>
        <p:txBody>
          <a:bodyPr>
            <a:normAutofit fontScale="90000"/>
          </a:bodyPr>
          <a:lstStyle/>
          <a:p>
            <a:pPr marL="804863" indent="-804863">
              <a:tabLst>
                <a:tab pos="536575" algn="l"/>
              </a:tabLst>
            </a:pPr>
            <a:r>
              <a:rPr lang="nl-NL" dirty="0">
                <a:latin typeface="+mn-lt"/>
              </a:rPr>
              <a:t>Routebeschrijving </a:t>
            </a:r>
            <a:r>
              <a:rPr lang="nl-NL" b="1" dirty="0">
                <a:latin typeface="+mn-lt"/>
              </a:rPr>
              <a:t>OV </a:t>
            </a:r>
            <a:r>
              <a:rPr lang="nl-NL" dirty="0">
                <a:latin typeface="+mn-lt"/>
              </a:rPr>
              <a:t>naar Hotel Jakarta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A207A2E-61E6-41FF-AE16-FE0CB22648FB}"/>
              </a:ext>
            </a:extLst>
          </p:cNvPr>
          <p:cNvSpPr txBox="1"/>
          <p:nvPr/>
        </p:nvSpPr>
        <p:spPr>
          <a:xfrm>
            <a:off x="1137648" y="2131188"/>
            <a:ext cx="1057921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400m lopen naar Metrohalte </a:t>
            </a:r>
            <a:r>
              <a:rPr lang="nl-NL" sz="2800" dirty="0" err="1"/>
              <a:t>Spaklerweg</a:t>
            </a:r>
            <a:endParaRPr lang="nl-NL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Metro 53 of 54 richting Centraal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Centraal Station </a:t>
            </a:r>
            <a:r>
              <a:rPr lang="nl-NL" sz="2800" dirty="0">
                <a:sym typeface="Wingdings" panose="05000000000000000000" pitchFamily="2" charset="2"/>
              </a:rPr>
              <a:t> </a:t>
            </a:r>
            <a:r>
              <a:rPr lang="nl-NL" sz="2800" dirty="0"/>
              <a:t>Tram 26 richting </a:t>
            </a:r>
            <a:r>
              <a:rPr lang="nl-NL" sz="2800" dirty="0" err="1"/>
              <a:t>Ijburg</a:t>
            </a:r>
            <a:endParaRPr lang="nl-NL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Uitstappen bij Kattenburgerstraat (2 haltes)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450m lopen naar Hotel Jakarta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34FB3AF-15CA-45E3-9412-DFBF5D042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69" y="369071"/>
            <a:ext cx="3050853" cy="82129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A9023E6-7FC8-4A1D-801D-28BA46DE4C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132" t="33651" r="22492" b="33492"/>
          <a:stretch/>
        </p:blipFill>
        <p:spPr>
          <a:xfrm>
            <a:off x="7448551" y="3906316"/>
            <a:ext cx="4371974" cy="2660142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2E678CF4-8DC0-4F00-9ADB-0103B581AF4F}"/>
              </a:ext>
            </a:extLst>
          </p:cNvPr>
          <p:cNvCxnSpPr>
            <a:cxnSpLocks/>
          </p:cNvCxnSpPr>
          <p:nvPr/>
        </p:nvCxnSpPr>
        <p:spPr>
          <a:xfrm>
            <a:off x="3228975" y="4400550"/>
            <a:ext cx="5591175" cy="1304925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688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8723" y="1544049"/>
            <a:ext cx="11386533" cy="494488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9.30 – 35 uur</a:t>
            </a:r>
            <a:r>
              <a:rPr lang="nl-N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Opening/welkom - </a:t>
            </a:r>
            <a:r>
              <a:rPr lang="nl-NL" sz="20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Stefan Mol, Waternet</a:t>
            </a:r>
            <a:b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9.35 – 9.55 uur 		Korte stand van zaken Netwerk Aquathermie &amp; ophalen ideeën/behoeften COP 9.55 – 10.15 uur 		Stand van zaken MMIP4 project en relatie COP aquathermie – </a:t>
            </a:r>
            <a:r>
              <a:rPr lang="nl-NL" sz="20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Gerda </a:t>
            </a:r>
            <a:r>
              <a:rPr lang="nl-NL" sz="2000" i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Lenselink</a:t>
            </a:r>
            <a:r>
              <a:rPr lang="nl-NL" sz="20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				</a:t>
            </a:r>
            <a:r>
              <a:rPr lang="nl-NL" sz="2000" i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Deltares</a:t>
            </a:r>
            <a:b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10.15 – 10.45 uur 	Hoe gaan we om met aanvragen en projecten? – </a:t>
            </a:r>
            <a:r>
              <a:rPr lang="nl-NL" sz="20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Harry de Brauw, Waternet</a:t>
            </a:r>
            <a:br>
              <a:rPr lang="nl-NL" sz="20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10.45 – 11.00 uur 	PAUZE</a:t>
            </a:r>
            <a:br>
              <a:rPr lang="nl-N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11.00 – 11.30 uur		Casus Strandeiland en rol gemeente – </a:t>
            </a:r>
            <a:r>
              <a:rPr lang="nl-NL" sz="20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Stefan Mol, Waternet</a:t>
            </a:r>
            <a:b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11.30 – 12.00 uur 	Casus </a:t>
            </a:r>
            <a:r>
              <a:rPr lang="nl-NL" sz="2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Buikslotermeer</a:t>
            </a:r>
            <a:r>
              <a:rPr lang="nl-N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nl-NL" sz="20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Harry de Brauw, Waternet</a:t>
            </a:r>
            <a:b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12.00 – 13.00 uur 	Reizen </a:t>
            </a:r>
            <a:r>
              <a:rPr lang="nl-NL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 OV </a:t>
            </a:r>
            <a:r>
              <a:rPr lang="nl-N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naar Hotel Jakarta (incl. lunchpakket).</a:t>
            </a:r>
            <a:b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13.00 – 14.00 uur 	Bezoek TEO installatie Hotel Jakarta </a:t>
            </a:r>
            <a:r>
              <a:rPr lang="nl-NL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nl-NL" sz="2000" b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personen vol = vol</a:t>
            </a:r>
            <a:r>
              <a:rPr lang="nl-NL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nl-N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14.00 uur 		Einde</a:t>
            </a:r>
            <a:b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000" dirty="0">
              <a:latin typeface="+mn-lt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34FB3AF-15CA-45E3-9412-DFBF5D042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69" y="369071"/>
            <a:ext cx="3050853" cy="82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79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8723" y="1544049"/>
            <a:ext cx="11386533" cy="624777"/>
          </a:xfrm>
        </p:spPr>
        <p:txBody>
          <a:bodyPr>
            <a:normAutofit fontScale="90000"/>
          </a:bodyPr>
          <a:lstStyle/>
          <a:p>
            <a:pPr marL="804863" indent="-804863">
              <a:tabLst>
                <a:tab pos="536575" algn="l"/>
              </a:tabLst>
            </a:pPr>
            <a:r>
              <a:rPr lang="nl-NL" dirty="0">
                <a:latin typeface="+mn-lt"/>
              </a:rPr>
              <a:t>	Ondertekening Green Deal 14.05.2019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34FB3AF-15CA-45E3-9412-DFBF5D042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69" y="369071"/>
            <a:ext cx="3050853" cy="821296"/>
          </a:xfrm>
          <a:prstGeom prst="rect">
            <a:avLst/>
          </a:prstGeom>
        </p:spPr>
      </p:pic>
      <p:pic>
        <p:nvPicPr>
          <p:cNvPr id="1026" name="Picture 2" descr="9487db3d-f342-4ab6-ad6b-739947ede0f9@eurprd08">
            <a:extLst>
              <a:ext uri="{FF2B5EF4-FFF2-40B4-BE49-F238E27FC236}">
                <a16:creationId xmlns:a16="http://schemas.microsoft.com/office/drawing/2014/main" id="{FF2E84A7-AD85-4A05-A804-199D1205B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382" y="2522508"/>
            <a:ext cx="60960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076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1486" y="1805454"/>
            <a:ext cx="10515600" cy="1183042"/>
          </a:xfrm>
        </p:spPr>
        <p:txBody>
          <a:bodyPr>
            <a:normAutofit fontScale="90000"/>
          </a:bodyPr>
          <a:lstStyle/>
          <a:p>
            <a:pPr marL="536575" indent="-536575"/>
            <a:r>
              <a:rPr lang="nl-NL" dirty="0">
                <a:latin typeface="+mn-lt"/>
              </a:rPr>
              <a:t> 	Doel Green Deal: </a:t>
            </a:r>
            <a:r>
              <a:rPr lang="nl-NL" i="1" dirty="0">
                <a:latin typeface="+mn-lt"/>
              </a:rPr>
              <a:t>versnellen energietransitie door waarde van aquathermie in de praktijk in kaart te brengen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DAFDED7-E609-423E-9E3D-922E38DAEF5B}"/>
              </a:ext>
            </a:extLst>
          </p:cNvPr>
          <p:cNvSpPr txBox="1"/>
          <p:nvPr/>
        </p:nvSpPr>
        <p:spPr>
          <a:xfrm>
            <a:off x="1202036" y="3756370"/>
            <a:ext cx="748298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Vier sporen:</a:t>
            </a:r>
          </a:p>
          <a:p>
            <a:pPr marL="360363" indent="-360363">
              <a:buFontTx/>
              <a:buChar char="-"/>
            </a:pPr>
            <a:r>
              <a:rPr lang="nl-NL" sz="2000" b="1" dirty="0"/>
              <a:t>Praktijk</a:t>
            </a:r>
            <a:r>
              <a:rPr lang="nl-NL" sz="2000" dirty="0"/>
              <a:t>: overzicht en inzicht bieden (leren van de praktijk)</a:t>
            </a:r>
          </a:p>
          <a:p>
            <a:pPr marL="360363" indent="-360363">
              <a:buFontTx/>
              <a:buChar char="-"/>
            </a:pPr>
            <a:r>
              <a:rPr lang="nl-NL" sz="2000" b="1" dirty="0"/>
              <a:t>Kennis</a:t>
            </a:r>
            <a:r>
              <a:rPr lang="nl-NL" sz="2000" dirty="0"/>
              <a:t>: drempels wegnemen en kansen vergroten</a:t>
            </a:r>
          </a:p>
          <a:p>
            <a:pPr marL="360363" indent="-360363">
              <a:buFontTx/>
              <a:buChar char="-"/>
            </a:pPr>
            <a:r>
              <a:rPr lang="nl-NL" sz="2000" b="1" dirty="0"/>
              <a:t>Governance</a:t>
            </a:r>
            <a:r>
              <a:rPr lang="nl-NL" sz="2000" dirty="0"/>
              <a:t>: best </a:t>
            </a:r>
            <a:r>
              <a:rPr lang="nl-NL" sz="2000" dirty="0" err="1"/>
              <a:t>practices</a:t>
            </a:r>
            <a:r>
              <a:rPr lang="nl-NL" sz="2000" dirty="0"/>
              <a:t> verzamelen</a:t>
            </a:r>
          </a:p>
          <a:p>
            <a:pPr marL="360363" indent="-360363">
              <a:buFontTx/>
              <a:buChar char="-"/>
            </a:pPr>
            <a:r>
              <a:rPr lang="nl-NL" sz="2000" b="1" dirty="0"/>
              <a:t>Communicatie</a:t>
            </a:r>
            <a:r>
              <a:rPr lang="nl-NL" sz="2000" dirty="0"/>
              <a:t>: feiten en ervaringen delen - kennisdeling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B3E81D3-A36D-4814-87B2-CA7599B1F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69" y="369071"/>
            <a:ext cx="3050853" cy="82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20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" descr="cid:661159bd-44be-4ba4-8d82-61fe03078e95@eurprd08.prod.outlook.com">
            <a:extLst>
              <a:ext uri="{FF2B5EF4-FFF2-40B4-BE49-F238E27FC236}">
                <a16:creationId xmlns:a16="http://schemas.microsoft.com/office/drawing/2014/main" id="{A1502EBC-5AD6-43C0-B16F-86E650E3A6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nl-NL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Het NAT-team</a:t>
            </a:r>
            <a:br>
              <a:rPr lang="nl-NL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nl-NL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v.l.n.r. Carla, Treja, Erik, Edith, Rishma, Marco en Henk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96A4958F-EAE0-4BFA-8E0B-8B029E610F39}"/>
              </a:ext>
            </a:extLst>
          </p:cNvPr>
          <p:cNvSpPr txBox="1"/>
          <p:nvPr/>
        </p:nvSpPr>
        <p:spPr>
          <a:xfrm>
            <a:off x="3600854" y="3392274"/>
            <a:ext cx="9245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br>
              <a:rPr lang="nl-NL" sz="3200" dirty="0"/>
            </a:b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160339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9557" y="1418214"/>
            <a:ext cx="10515600" cy="624777"/>
          </a:xfrm>
        </p:spPr>
        <p:txBody>
          <a:bodyPr>
            <a:normAutofit fontScale="90000"/>
          </a:bodyPr>
          <a:lstStyle/>
          <a:p>
            <a:pPr marL="804863" indent="-804863">
              <a:tabLst>
                <a:tab pos="536575" algn="l"/>
              </a:tabLst>
            </a:pPr>
            <a:r>
              <a:rPr lang="nl-NL" dirty="0">
                <a:latin typeface="+mn-lt"/>
              </a:rPr>
              <a:t>	Waar zijn we mee bezig?	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A207A2E-61E6-41FF-AE16-FE0CB22648FB}"/>
              </a:ext>
            </a:extLst>
          </p:cNvPr>
          <p:cNvSpPr txBox="1"/>
          <p:nvPr/>
        </p:nvSpPr>
        <p:spPr>
          <a:xfrm>
            <a:off x="1233713" y="2336333"/>
            <a:ext cx="105156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Faciliteren Community of Practice Aquathermie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Inventarisatie praktijkinitiatieven Aquathermie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Onderzoeksvoorstel MMIP-4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Inventarisatie governance en financiering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Communicatie: o.a. huisstijl ‘klimaatfamilie’</a:t>
            </a:r>
          </a:p>
          <a:p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Netwerk: Programma Aardgasvrije Wijken, Expertise Centrum Warmte en RES 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34FB3AF-15CA-45E3-9412-DFBF5D042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69" y="369071"/>
            <a:ext cx="3050853" cy="82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22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9557" y="1418214"/>
            <a:ext cx="10515600" cy="624777"/>
          </a:xfrm>
        </p:spPr>
        <p:txBody>
          <a:bodyPr>
            <a:normAutofit fontScale="90000"/>
          </a:bodyPr>
          <a:lstStyle/>
          <a:p>
            <a:pPr marL="804863" indent="-804863">
              <a:tabLst>
                <a:tab pos="536575" algn="l"/>
              </a:tabLst>
            </a:pPr>
            <a:r>
              <a:rPr lang="nl-NL" dirty="0">
                <a:latin typeface="+mn-lt"/>
              </a:rPr>
              <a:t>	Sneak preview 	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A207A2E-61E6-41FF-AE16-FE0CB22648FB}"/>
              </a:ext>
            </a:extLst>
          </p:cNvPr>
          <p:cNvSpPr txBox="1"/>
          <p:nvPr/>
        </p:nvSpPr>
        <p:spPr>
          <a:xfrm>
            <a:off x="1233713" y="2336333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34FB3AF-15CA-45E3-9412-DFBF5D042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69" y="369071"/>
            <a:ext cx="3050853" cy="82129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AC2E5D4-4D23-4418-91D1-225FAEE041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73"/>
          <a:stretch/>
        </p:blipFill>
        <p:spPr>
          <a:xfrm>
            <a:off x="266715" y="2042991"/>
            <a:ext cx="5829285" cy="428318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0DACD1B-0244-4B13-8E0B-07EA045FBD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33"/>
          <a:stretch/>
        </p:blipFill>
        <p:spPr>
          <a:xfrm>
            <a:off x="6594644" y="2047825"/>
            <a:ext cx="5368700" cy="427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45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9554" y="1418214"/>
            <a:ext cx="10515600" cy="624777"/>
          </a:xfrm>
        </p:spPr>
        <p:txBody>
          <a:bodyPr>
            <a:normAutofit fontScale="90000"/>
          </a:bodyPr>
          <a:lstStyle/>
          <a:p>
            <a:pPr marL="804863" indent="-804863">
              <a:tabLst>
                <a:tab pos="536575" algn="l"/>
              </a:tabLst>
            </a:pPr>
            <a:r>
              <a:rPr lang="nl-NL" dirty="0">
                <a:latin typeface="+mn-lt"/>
              </a:rPr>
              <a:t>	Community of Practice Aquathermie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34FB3AF-15CA-45E3-9412-DFBF5D042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69" y="369071"/>
            <a:ext cx="3050853" cy="82129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53E9B19-1CE8-4C3C-B4D1-4B9A28F49F14}"/>
              </a:ext>
            </a:extLst>
          </p:cNvPr>
          <p:cNvSpPr txBox="1"/>
          <p:nvPr/>
        </p:nvSpPr>
        <p:spPr>
          <a:xfrm>
            <a:off x="1229154" y="2414813"/>
            <a:ext cx="99060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Doel CoP Aquathermie:</a:t>
            </a:r>
            <a:endParaRPr lang="en-US" sz="24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i="1" dirty="0"/>
              <a:t>Verbind </a:t>
            </a:r>
            <a:r>
              <a:rPr lang="nl-NL" sz="2400" dirty="0"/>
              <a:t>t.b.v. </a:t>
            </a:r>
            <a:r>
              <a:rPr lang="nl-NL" sz="2400" i="1" dirty="0"/>
              <a:t>kennisdeling</a:t>
            </a:r>
            <a:r>
              <a:rPr lang="nl-NL" sz="2400" dirty="0"/>
              <a:t> en het </a:t>
            </a:r>
            <a:r>
              <a:rPr lang="nl-NL" sz="2400" i="1" dirty="0"/>
              <a:t>van elkaar leren</a:t>
            </a:r>
            <a:r>
              <a:rPr lang="nl-NL" sz="24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Belangrijk platform voor het Netwerk Aquathermie om kennis- onderzoeksvragen op te halen voor de kennis-en innovatieagenda aquathermie.</a:t>
            </a:r>
          </a:p>
          <a:p>
            <a:endParaRPr lang="nl-NL" sz="2400" dirty="0"/>
          </a:p>
          <a:p>
            <a:r>
              <a:rPr lang="nl-NL" sz="2400" b="1" dirty="0"/>
              <a:t>Uitgangspunten: </a:t>
            </a:r>
          </a:p>
          <a:p>
            <a:r>
              <a:rPr lang="nl-NL" sz="2400" dirty="0"/>
              <a:t>De </a:t>
            </a:r>
            <a:r>
              <a:rPr lang="nl-NL" sz="2400" dirty="0" err="1"/>
              <a:t>CoP</a:t>
            </a:r>
            <a:r>
              <a:rPr lang="nl-NL" sz="2400" dirty="0"/>
              <a:t> is er </a:t>
            </a:r>
            <a:r>
              <a:rPr lang="nl-NL" sz="2400" b="1" i="1" dirty="0"/>
              <a:t>voor en door</a:t>
            </a:r>
            <a:r>
              <a:rPr lang="nl-NL" sz="2400" dirty="0"/>
              <a:t> de leden. Leden initiëren bijeenkomsten, NAT faciliteert. Vanuit een behoefte om iets te </a:t>
            </a:r>
            <a:r>
              <a:rPr lang="nl-NL" sz="2400" b="1" i="1" dirty="0"/>
              <a:t>delen</a:t>
            </a:r>
            <a:r>
              <a:rPr lang="nl-NL" sz="2400" dirty="0"/>
              <a:t> of vanuit de behoefte om iets te </a:t>
            </a:r>
            <a:r>
              <a:rPr lang="nl-NL" sz="2400" b="1" i="1" dirty="0"/>
              <a:t>leren</a:t>
            </a:r>
            <a:r>
              <a:rPr lang="nl-NL" sz="2400" dirty="0"/>
              <a:t>. </a:t>
            </a:r>
          </a:p>
          <a:p>
            <a:endParaRPr lang="nl-NL" sz="2000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60219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808739"/>
            <a:ext cx="10515600" cy="3096636"/>
          </a:xfrm>
        </p:spPr>
        <p:txBody>
          <a:bodyPr>
            <a:normAutofit/>
          </a:bodyPr>
          <a:lstStyle/>
          <a:p>
            <a:pPr marL="804863" indent="-804863">
              <a:tabLst>
                <a:tab pos="536575" algn="l"/>
              </a:tabLst>
            </a:pPr>
            <a:r>
              <a:rPr lang="nl-NL" dirty="0">
                <a:latin typeface="+mn-lt"/>
              </a:rPr>
              <a:t>Meten is weten dus..</a:t>
            </a:r>
            <a:br>
              <a:rPr lang="nl-NL" dirty="0">
                <a:latin typeface="+mn-lt"/>
              </a:rPr>
            </a:br>
            <a:r>
              <a:rPr lang="nl-NL" dirty="0">
                <a:latin typeface="+mn-lt"/>
              </a:rPr>
              <a:t>pak je telefoon en </a:t>
            </a:r>
            <a:br>
              <a:rPr lang="nl-NL" dirty="0">
                <a:latin typeface="+mn-lt"/>
              </a:rPr>
            </a:br>
            <a:r>
              <a:rPr lang="nl-NL" dirty="0">
                <a:latin typeface="+mn-lt"/>
              </a:rPr>
              <a:t>       … ga naar </a:t>
            </a:r>
            <a:r>
              <a:rPr lang="nl-NL" dirty="0">
                <a:solidFill>
                  <a:srgbClr val="0070C0"/>
                </a:solidFill>
                <a:latin typeface="+mn-lt"/>
              </a:rPr>
              <a:t>menti.com</a:t>
            </a:r>
            <a:r>
              <a:rPr lang="nl-NL" dirty="0">
                <a:latin typeface="+mn-lt"/>
              </a:rPr>
              <a:t>!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34FB3AF-15CA-45E3-9412-DFBF5D042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69" y="369071"/>
            <a:ext cx="3050853" cy="821296"/>
          </a:xfrm>
          <a:prstGeom prst="rect">
            <a:avLst/>
          </a:prstGeom>
        </p:spPr>
      </p:pic>
      <p:pic>
        <p:nvPicPr>
          <p:cNvPr id="6" name="Afbeelding 5" descr="Afbeelding met illustratie&#10;&#10;Automatisch gegenereerde beschrijving">
            <a:extLst>
              <a:ext uri="{FF2B5EF4-FFF2-40B4-BE49-F238E27FC236}">
                <a16:creationId xmlns:a16="http://schemas.microsoft.com/office/drawing/2014/main" id="{58FFF491-B8BC-4F46-B52F-92B35624BA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8"/>
          <a:stretch/>
        </p:blipFill>
        <p:spPr>
          <a:xfrm>
            <a:off x="8707766" y="1418214"/>
            <a:ext cx="2945482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9850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Microsoft Office PowerPoint</Application>
  <PresentationFormat>Breedbeeld</PresentationFormat>
  <Paragraphs>60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 Community of Practice Aquathermie Stand van zaken Green Deal en ophalen behoeften/ideeën COP. 02 juli 2019</vt:lpstr>
      <vt:lpstr>9.30 – 35 uur  Opening/welkom - Stefan Mol, Waternet 9.35 – 9.55 uur   Korte stand van zaken Netwerk Aquathermie &amp; ophalen ideeën/behoeften COP 9.55 – 10.15 uur   Stand van zaken MMIP4 project en relatie COP aquathermie – Gerda Lenselink,     Deltares 10.15 – 10.45 uur  Hoe gaan we om met aanvragen en projecten? – Harry de Brauw, Waternet  10.45 – 11.00 uur  PAUZE  11.00 – 11.30 uur  Casus Strandeiland en rol gemeente – Stefan Mol, Waternet 11.30 – 12.00 uur  Casus Buikslotermeer – Harry de Brauw, Waternet 12.00 – 13.00 uur  Reizen met OV naar Hotel Jakarta (incl. lunchpakket). 13.00 – 14.00 uur  Bezoek TEO installatie Hotel Jakarta (30 personen vol = vol)  14.00 uur   Einde </vt:lpstr>
      <vt:lpstr> Ondertekening Green Deal 14.05.2019</vt:lpstr>
      <vt:lpstr>  Doel Green Deal: versnellen energietransitie door waarde van aquathermie in de praktijk in kaart te brengen</vt:lpstr>
      <vt:lpstr>Het NAT-team v.l.n.r. Carla, Treja, Erik, Edith, Rishma, Marco en Henk</vt:lpstr>
      <vt:lpstr> Waar zijn we mee bezig? </vt:lpstr>
      <vt:lpstr> Sneak preview  </vt:lpstr>
      <vt:lpstr> Community of Practice Aquathermie</vt:lpstr>
      <vt:lpstr>Meten is weten dus.. pak je telefoon en         … ga naar menti.com!</vt:lpstr>
      <vt:lpstr>Vragen, suggesties, zelf iets initiëren? </vt:lpstr>
      <vt:lpstr>Routebeschrijving OV naar Hotel Jakarta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Programma Aquathermie</dc:title>
  <dc:creator>Erik Kraaij | Aquathermie</dc:creator>
  <cp:lastModifiedBy>Edith Roelofs-Schellings | Aquathermie</cp:lastModifiedBy>
  <cp:revision>25</cp:revision>
  <cp:lastPrinted>2019-05-13T11:40:29Z</cp:lastPrinted>
  <dcterms:created xsi:type="dcterms:W3CDTF">2019-05-08T07:01:23Z</dcterms:created>
  <dcterms:modified xsi:type="dcterms:W3CDTF">2019-07-02T05:52:58Z</dcterms:modified>
</cp:coreProperties>
</file>